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5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6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  <p:sldMasterId id="2147483724" r:id="rId2"/>
    <p:sldMasterId id="2147483729" r:id="rId3"/>
    <p:sldMasterId id="2147483736" r:id="rId4"/>
    <p:sldMasterId id="2147483740" r:id="rId5"/>
    <p:sldMasterId id="2147483745" r:id="rId6"/>
    <p:sldMasterId id="2147483750" r:id="rId7"/>
  </p:sldMasterIdLst>
  <p:sldIdLst>
    <p:sldId id="256" r:id="rId8"/>
    <p:sldId id="257" r:id="rId9"/>
    <p:sldId id="258" r:id="rId10"/>
    <p:sldId id="266" r:id="rId11"/>
    <p:sldId id="261" r:id="rId12"/>
    <p:sldId id="259" r:id="rId13"/>
    <p:sldId id="260" r:id="rId14"/>
    <p:sldId id="262" r:id="rId15"/>
    <p:sldId id="263" r:id="rId16"/>
    <p:sldId id="264" r:id="rId17"/>
    <p:sldId id="265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816" y="5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5334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3" y="4275670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1" y="1600200"/>
            <a:ext cx="4191000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537" y="1600200"/>
            <a:ext cx="4351865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66170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54000" y="1371600"/>
            <a:ext cx="4216401" cy="225304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56667" y="1371600"/>
            <a:ext cx="4207934" cy="225304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54000" y="3784604"/>
            <a:ext cx="4216401" cy="2459799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56667" y="3784600"/>
            <a:ext cx="4207934" cy="24598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352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2467" y="1329267"/>
            <a:ext cx="2751666" cy="14002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7" y="1329267"/>
            <a:ext cx="2805693" cy="14002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9" y="1329267"/>
            <a:ext cx="2870200" cy="14002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2467" y="2946400"/>
            <a:ext cx="2751666" cy="151452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7" y="2946400"/>
            <a:ext cx="2805693" cy="151452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32669" y="2946400"/>
            <a:ext cx="2870200" cy="151452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62467" y="4677839"/>
            <a:ext cx="2751666" cy="150768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77839"/>
            <a:ext cx="2805692" cy="150768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32669" y="4677839"/>
            <a:ext cx="2870200" cy="150768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7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5334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3" y="4275670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4800"/>
              </a:lnSpc>
              <a:defRPr b="1" cap="all" spc="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800"/>
              </a:lnSpc>
              <a:buNone/>
              <a:defRPr sz="2400" cap="all" spc="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25333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4800"/>
              </a:lnSpc>
              <a:defRPr b="1" cap="all" spc="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SLIDE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2" y="4275668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800"/>
              </a:lnSpc>
              <a:buNone/>
              <a:defRPr sz="2400" cap="all" spc="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9838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/>
          <a:lstStyle>
            <a:extLst/>
          </a:lstStyle>
          <a:p>
            <a:fld id="{DD2BD2EF-D366-4875-A96D-E7A94EE25429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80073" y="6407946"/>
            <a:ext cx="2350681" cy="365125"/>
          </a:xfrm>
          <a:prstGeom prst="rect">
            <a:avLst/>
          </a:prstGeom>
        </p:spPr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272" y="6407946"/>
            <a:ext cx="365760" cy="365125"/>
          </a:xfrm>
          <a:prstGeom prst="rect">
            <a:avLst/>
          </a:prstGeom>
        </p:spPr>
        <p:txBody>
          <a:bodyPr/>
          <a:lstStyle>
            <a:extLst/>
          </a:lstStyle>
          <a:p>
            <a:fld id="{2442B44B-C604-4EFE-8727-00E37715304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" y="1413933"/>
            <a:ext cx="8873067" cy="4749800"/>
          </a:xfrm>
        </p:spPr>
        <p:txBody>
          <a:bodyPr>
            <a:noAutofit/>
          </a:bodyPr>
          <a:lstStyle>
            <a:lvl1pPr marL="0" indent="0">
              <a:spcAft>
                <a:spcPts val="600"/>
              </a:spcAft>
              <a:buFontTx/>
              <a:buNone/>
              <a:defRPr sz="2400"/>
            </a:lvl1pPr>
            <a:lvl2pPr marL="466344" indent="-285750">
              <a:spcAft>
                <a:spcPts val="600"/>
              </a:spcAft>
              <a:buFont typeface="Lucida Grande"/>
              <a:buChar char="•"/>
              <a:defRPr sz="2100"/>
            </a:lvl2pPr>
            <a:lvl3pPr>
              <a:spcAft>
                <a:spcPts val="600"/>
              </a:spcAft>
              <a:defRPr sz="21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3624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1" y="1600200"/>
            <a:ext cx="4191000" cy="4621678"/>
          </a:xfrm>
        </p:spPr>
        <p:txBody>
          <a:bodyPr lIns="274320" rIns="274320"/>
          <a:lstStyle>
            <a:lvl1pPr>
              <a:spcAft>
                <a:spcPts val="600"/>
              </a:spcAft>
              <a:defRPr sz="24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538" y="1600200"/>
            <a:ext cx="4351865" cy="4621678"/>
          </a:xfrm>
        </p:spPr>
        <p:txBody>
          <a:bodyPr lIns="274320" rIns="274320"/>
          <a:lstStyle>
            <a:lvl1pPr>
              <a:spcAft>
                <a:spcPts val="600"/>
              </a:spcAft>
              <a:defRPr sz="24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60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66170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54000" y="1371600"/>
            <a:ext cx="4216401" cy="225304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56667" y="1371600"/>
            <a:ext cx="4207934" cy="225304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54000" y="3784606"/>
            <a:ext cx="4216401" cy="2459799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56667" y="3784600"/>
            <a:ext cx="4207934" cy="24598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352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25334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SLIDE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3" y="4275670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9838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2467" y="1329267"/>
            <a:ext cx="2751666" cy="14002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7" y="1329267"/>
            <a:ext cx="2805693" cy="14002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9" y="1329267"/>
            <a:ext cx="2870200" cy="14002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2467" y="2946400"/>
            <a:ext cx="2751666" cy="151452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7" y="2946400"/>
            <a:ext cx="2805693" cy="151452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32669" y="2946400"/>
            <a:ext cx="2870200" cy="151452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62467" y="4677839"/>
            <a:ext cx="2751666" cy="150768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77839"/>
            <a:ext cx="2805692" cy="150768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32669" y="4677839"/>
            <a:ext cx="2870200" cy="150768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7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90133"/>
            <a:ext cx="8830733" cy="46736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724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1668" y="1456269"/>
            <a:ext cx="4224866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9800" y="1456269"/>
            <a:ext cx="4106333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71037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13268" y="1278466"/>
            <a:ext cx="4131733" cy="234617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8201" y="1278468"/>
            <a:ext cx="4174067" cy="234617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13268" y="3793066"/>
            <a:ext cx="4131733" cy="245133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48201" y="3793068"/>
            <a:ext cx="4174067" cy="2451333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75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20134" y="1303867"/>
            <a:ext cx="2794000" cy="14256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03867"/>
            <a:ext cx="2822625" cy="14256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7" y="1303867"/>
            <a:ext cx="2853266" cy="14256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20134" y="2878669"/>
            <a:ext cx="2794000" cy="158225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878669"/>
            <a:ext cx="2822625" cy="158225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20975" y="2878669"/>
            <a:ext cx="2864958" cy="158225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20134" y="4610108"/>
            <a:ext cx="2794000" cy="157541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10108"/>
            <a:ext cx="2822625" cy="157541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20975" y="4610108"/>
            <a:ext cx="2864958" cy="157541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7125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413933"/>
            <a:ext cx="8873067" cy="47498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3624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1" y="1600200"/>
            <a:ext cx="4191000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536" y="1600200"/>
            <a:ext cx="4351865" cy="4621678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661701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54000" y="1371600"/>
            <a:ext cx="4216401" cy="225304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56667" y="1371600"/>
            <a:ext cx="4207934" cy="225304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54000" y="3784602"/>
            <a:ext cx="4216401" cy="2459799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56667" y="3784600"/>
            <a:ext cx="4207934" cy="24598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352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2467" y="1329267"/>
            <a:ext cx="2751666" cy="14002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6" y="1329267"/>
            <a:ext cx="2805693" cy="14002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8" y="1329267"/>
            <a:ext cx="2870200" cy="14002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2467" y="2946400"/>
            <a:ext cx="2751666" cy="151452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6" y="2946400"/>
            <a:ext cx="2805693" cy="151452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32668" y="2946400"/>
            <a:ext cx="2870200" cy="151452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62467" y="4677839"/>
            <a:ext cx="2751666" cy="150768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6" y="4677839"/>
            <a:ext cx="2805692" cy="150768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32668" y="4677839"/>
            <a:ext cx="2870200" cy="150768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7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/>
          <a:lstStyle>
            <a:extLst/>
          </a:lstStyle>
          <a:p>
            <a:fld id="{DD2BD2EF-D366-4875-A96D-E7A94EE25429}" type="datetimeFigureOut">
              <a:rPr lang="en-US" smtClean="0"/>
              <a:t>4/23/2018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80073" y="6407946"/>
            <a:ext cx="2350681" cy="365125"/>
          </a:xfrm>
          <a:prstGeom prst="rect">
            <a:avLst/>
          </a:prstGeom>
        </p:spPr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272" y="6407946"/>
            <a:ext cx="365760" cy="365125"/>
          </a:xfrm>
          <a:prstGeom prst="rect">
            <a:avLst/>
          </a:prstGeom>
        </p:spPr>
        <p:txBody>
          <a:bodyPr/>
          <a:lstStyle>
            <a:extLst/>
          </a:lstStyle>
          <a:p>
            <a:fld id="{2442B44B-C604-4EFE-8727-00E37715304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" y="1490133"/>
            <a:ext cx="8830733" cy="46736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724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1669" y="1456271"/>
            <a:ext cx="4224866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9801" y="1456271"/>
            <a:ext cx="4106333" cy="4765611"/>
          </a:xfrm>
        </p:spPr>
        <p:txBody>
          <a:bodyPr lIns="274320" rIns="274320"/>
          <a:lstStyle>
            <a:lvl1pPr>
              <a:spcAft>
                <a:spcPts val="450"/>
              </a:spcAft>
              <a:defRPr sz="18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  <a:lvl2pPr>
              <a:spcAft>
                <a:spcPts val="450"/>
              </a:spcAft>
              <a:defRPr sz="1350">
                <a:solidFill>
                  <a:schemeClr val="bg1">
                    <a:lumMod val="50000"/>
                    <a:lumOff val="50000"/>
                  </a:schemeClr>
                </a:solidFill>
              </a:defRPr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771037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13269" y="1278466"/>
            <a:ext cx="4131733" cy="234617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648202" y="1278470"/>
            <a:ext cx="4174067" cy="234617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13269" y="3793066"/>
            <a:ext cx="4131733" cy="2451334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648202" y="3793070"/>
            <a:ext cx="4174067" cy="2451333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75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20134" y="1303867"/>
            <a:ext cx="2794000" cy="14256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2777" y="1303867"/>
            <a:ext cx="2822625" cy="14256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3132667" y="1303867"/>
            <a:ext cx="2853266" cy="1425618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20134" y="2878671"/>
            <a:ext cx="2794000" cy="158225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092777" y="2878671"/>
            <a:ext cx="2822625" cy="158225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120975" y="2878671"/>
            <a:ext cx="2864958" cy="158225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220134" y="4610110"/>
            <a:ext cx="2794000" cy="157541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092777" y="4610110"/>
            <a:ext cx="2822625" cy="157541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3120975" y="4610110"/>
            <a:ext cx="2864958" cy="157541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7125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5334" y="1557867"/>
            <a:ext cx="5096935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5333" y="4275670"/>
            <a:ext cx="5096935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" y="1413933"/>
            <a:ext cx="8873067" cy="4749800"/>
          </a:xfrm>
        </p:spPr>
        <p:txBody>
          <a:bodyPr>
            <a:noAutofit/>
          </a:bodyPr>
          <a:lstStyle>
            <a:lvl1pPr marL="0" indent="0">
              <a:spcAft>
                <a:spcPts val="450"/>
              </a:spcAft>
              <a:buFontTx/>
              <a:buNone/>
              <a:defRPr sz="1800"/>
            </a:lvl1pPr>
            <a:lvl2pPr marL="349758" indent="-214313">
              <a:spcAft>
                <a:spcPts val="450"/>
              </a:spcAft>
              <a:buFont typeface="Lucida Grande"/>
              <a:buChar char="•"/>
              <a:defRPr sz="1575"/>
            </a:lvl2pPr>
            <a:lvl3pPr>
              <a:spcAft>
                <a:spcPts val="450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3624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.jp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4.jp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20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.jpg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24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.jpg"/><Relationship Id="rId5" Type="http://schemas.openxmlformats.org/officeDocument/2006/relationships/theme" Target="../theme/theme7.xml"/><Relationship Id="rId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096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" y="0"/>
            <a:ext cx="6138333" cy="991352"/>
          </a:xfrm>
          <a:prstGeom prst="rect">
            <a:avLst/>
          </a:prstGeom>
          <a:noFill/>
        </p:spPr>
        <p:txBody>
          <a:bodyPr vert="horz" lIns="27432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" y="1490133"/>
            <a:ext cx="8847667" cy="4707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285076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34" r:id="rId5"/>
  </p:sldLayoutIdLst>
  <p:timing>
    <p:tnLst>
      <p:par>
        <p:cTn id="1" dur="indefinite" restart="never" nodeType="tmRoot"/>
      </p:par>
    </p:tnLst>
  </p:timing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765800" cy="991352"/>
          </a:xfrm>
          <a:prstGeom prst="rect">
            <a:avLst/>
          </a:prstGeom>
          <a:solidFill>
            <a:schemeClr val="bg1"/>
          </a:solidFill>
        </p:spPr>
        <p:txBody>
          <a:bodyPr vert="horz" lIns="27432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" y="1363133"/>
            <a:ext cx="8924509" cy="4834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277849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5" r:id="rId5"/>
  </p:sldLayoutIdLst>
  <p:timing>
    <p:tnLst>
      <p:par>
        <p:cTn id="1" dur="indefinite" restart="never" nodeType="tmRoot"/>
      </p:par>
    </p:tnLst>
  </p:timing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rgbClr val="262626"/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rgbClr val="262626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262626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096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765800" cy="991352"/>
          </a:xfrm>
          <a:prstGeom prst="rect">
            <a:avLst/>
          </a:prstGeom>
          <a:solidFill>
            <a:schemeClr val="bg1"/>
          </a:solidFill>
        </p:spPr>
        <p:txBody>
          <a:bodyPr vert="horz" lIns="27432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" y="1363133"/>
            <a:ext cx="8924509" cy="4834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277849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2400" kern="1200" cap="all" spc="20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rgbClr val="262626"/>
          </a:solidFill>
          <a:latin typeface="+mn-lt"/>
          <a:ea typeface="+mn-ea"/>
          <a:cs typeface="+mn-cs"/>
        </a:defRPr>
      </a:lvl1pPr>
      <a:lvl2pPr marL="466344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262626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262626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" y="0"/>
            <a:ext cx="6138333" cy="991352"/>
          </a:xfrm>
          <a:prstGeom prst="rect">
            <a:avLst/>
          </a:prstGeom>
          <a:noFill/>
        </p:spPr>
        <p:txBody>
          <a:bodyPr vert="horz" lIns="27432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490133"/>
            <a:ext cx="8847667" cy="4707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285076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</p:sldLayoutIdLst>
  <p:timing>
    <p:tnLst>
      <p:par>
        <p:cTn id="1" dur="indefinite" restart="never" nodeType="tmRoot"/>
      </p:par>
    </p:tnLst>
  </p:timing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bg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5765800" cy="991352"/>
          </a:xfrm>
          <a:prstGeom prst="rect">
            <a:avLst/>
          </a:prstGeom>
          <a:solidFill>
            <a:schemeClr val="bg1"/>
          </a:solidFill>
        </p:spPr>
        <p:txBody>
          <a:bodyPr vert="horz" lIns="27432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" y="1363133"/>
            <a:ext cx="8924509" cy="4834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277849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</p:sldLayoutIdLst>
  <p:timing>
    <p:tnLst>
      <p:par>
        <p:cTn id="1" dur="indefinite" restart="never" nodeType="tmRoot"/>
      </p:par>
    </p:tnLst>
  </p:timing>
  <p:txStyles>
    <p:titleStyle>
      <a:lvl1pPr algn="l" defTabSz="342900" rtl="0" eaLnBrk="1" latinLnBrk="0" hangingPunct="1">
        <a:spcBef>
          <a:spcPct val="0"/>
        </a:spcBef>
        <a:buNone/>
        <a:defRPr sz="1800" kern="1200" cap="all" spc="150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2400" kern="1200">
          <a:solidFill>
            <a:srgbClr val="262626"/>
          </a:solidFill>
          <a:latin typeface="+mn-lt"/>
          <a:ea typeface="+mn-ea"/>
          <a:cs typeface="+mn-cs"/>
        </a:defRPr>
      </a:lvl1pPr>
      <a:lvl2pPr marL="349758" indent="-214313" algn="l" defTabSz="342900" rtl="0" eaLnBrk="1" latinLnBrk="0" hangingPunct="1">
        <a:spcBef>
          <a:spcPct val="20000"/>
        </a:spcBef>
        <a:buFont typeface="Arial"/>
        <a:buChar char="•"/>
        <a:defRPr sz="2100" kern="1200">
          <a:solidFill>
            <a:srgbClr val="262626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262626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Predicting Mortality of ICU Patients using Neural Networks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John Evans, Rajesh </a:t>
            </a:r>
            <a:r>
              <a:rPr lang="en-US" dirty="0" err="1" smtClean="0"/>
              <a:t>Pothamsetty</a:t>
            </a:r>
            <a:r>
              <a:rPr lang="en-US" dirty="0" smtClean="0"/>
              <a:t>, </a:t>
            </a:r>
            <a:r>
              <a:rPr lang="en-US" dirty="0" err="1" smtClean="0"/>
              <a:t>Mengnan</a:t>
            </a:r>
            <a:r>
              <a:rPr lang="en-US" dirty="0" smtClean="0"/>
              <a:t> Zhang</a:t>
            </a:r>
          </a:p>
          <a:p>
            <a:r>
              <a:rPr lang="en-US" dirty="0" smtClean="0"/>
              <a:t>Georgia Institute of Technology – BDH6250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4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Loading Data</a:t>
            </a:r>
          </a:p>
          <a:p>
            <a:pPr lvl="1"/>
            <a:r>
              <a:rPr lang="en-US" dirty="0" smtClean="0"/>
              <a:t>Sparse representation over dense representation</a:t>
            </a:r>
          </a:p>
          <a:p>
            <a:pPr lvl="1"/>
            <a:r>
              <a:rPr lang="en-US" dirty="0" smtClean="0"/>
              <a:t>Batch inputs</a:t>
            </a:r>
          </a:p>
          <a:p>
            <a:pPr marL="342900" lvl="1" indent="0">
              <a:buNone/>
            </a:pPr>
            <a:endParaRPr lang="en-US" dirty="0" smtClean="0"/>
          </a:p>
          <a:p>
            <a:r>
              <a:rPr lang="en-US" dirty="0" smtClean="0"/>
              <a:t>Task Failures</a:t>
            </a:r>
          </a:p>
          <a:p>
            <a:pPr lvl="1"/>
            <a:r>
              <a:rPr lang="en-US" dirty="0" smtClean="0"/>
              <a:t>Batch size</a:t>
            </a:r>
          </a:p>
          <a:p>
            <a:pPr lvl="1"/>
            <a:r>
              <a:rPr lang="en-US" dirty="0" err="1" smtClean="0"/>
              <a:t>Checkpointing</a:t>
            </a:r>
            <a:endParaRPr lang="en-US" dirty="0" smtClean="0"/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 smtClean="0"/>
              <a:t>Time Series</a:t>
            </a:r>
          </a:p>
          <a:p>
            <a:pPr lvl="1"/>
            <a:r>
              <a:rPr lang="en-US" dirty="0" smtClean="0"/>
              <a:t>More </a:t>
            </a:r>
            <a:r>
              <a:rPr lang="en-US" dirty="0" err="1" smtClean="0"/>
              <a:t>timeseries</a:t>
            </a:r>
            <a:r>
              <a:rPr lang="en-US" dirty="0" smtClean="0"/>
              <a:t> variables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 and Future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82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Constructed an ensemble of neural networks to classify ICU mortality.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Keras</a:t>
            </a:r>
            <a:r>
              <a:rPr lang="en-US" dirty="0" smtClean="0"/>
              <a:t> implementation.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A</a:t>
            </a:r>
            <a:r>
              <a:rPr lang="en-US" dirty="0" smtClean="0"/>
              <a:t>chieved an accuracy of </a:t>
            </a:r>
            <a:r>
              <a:rPr lang="en-US" dirty="0" smtClean="0"/>
              <a:t>98% </a:t>
            </a:r>
            <a:r>
              <a:rPr lang="en-US" dirty="0" smtClean="0"/>
              <a:t>and an AUC of </a:t>
            </a:r>
            <a:r>
              <a:rPr lang="en-US" dirty="0" smtClean="0"/>
              <a:t>99% </a:t>
            </a:r>
            <a:r>
              <a:rPr lang="en-US" dirty="0" smtClean="0"/>
              <a:t>using chart events.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Possible improvements include batching inputs, and implementing </a:t>
            </a:r>
            <a:r>
              <a:rPr lang="en-US" dirty="0" err="1" smtClean="0"/>
              <a:t>checkpointing</a:t>
            </a:r>
            <a:r>
              <a:rPr lang="en-US" dirty="0" smtClean="0"/>
              <a:t>, and including more variables in </a:t>
            </a:r>
            <a:r>
              <a:rPr lang="en-US" dirty="0" err="1" smtClean="0"/>
              <a:t>timeseries</a:t>
            </a:r>
            <a:r>
              <a:rPr lang="en-US" dirty="0" smtClean="0"/>
              <a:t> data.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Concluding Remarks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50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Motivation</a:t>
            </a:r>
          </a:p>
          <a:p>
            <a:r>
              <a:rPr lang="en-US" dirty="0" smtClean="0"/>
              <a:t>Dataset</a:t>
            </a:r>
          </a:p>
          <a:p>
            <a:r>
              <a:rPr lang="en-US" dirty="0" smtClean="0"/>
              <a:t>Design Considerations</a:t>
            </a:r>
          </a:p>
          <a:p>
            <a:r>
              <a:rPr lang="en-US" dirty="0" smtClean="0"/>
              <a:t>Solution Architecture</a:t>
            </a:r>
          </a:p>
          <a:p>
            <a:r>
              <a:rPr lang="en-US" dirty="0" smtClean="0"/>
              <a:t>Feature Selection</a:t>
            </a:r>
          </a:p>
          <a:p>
            <a:r>
              <a:rPr lang="en-US" dirty="0" smtClean="0"/>
              <a:t>Model</a:t>
            </a:r>
          </a:p>
          <a:p>
            <a:r>
              <a:rPr lang="en-US" dirty="0" smtClean="0"/>
              <a:t>Results</a:t>
            </a:r>
          </a:p>
          <a:p>
            <a:r>
              <a:rPr lang="en-US" dirty="0" smtClean="0"/>
              <a:t>Lessons Learned and Future Work</a:t>
            </a:r>
          </a:p>
          <a:p>
            <a:r>
              <a:rPr lang="en-US" dirty="0" smtClean="0"/>
              <a:t>Concluding Remarks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530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ICU patients are at extreme risk of dying.</a:t>
            </a:r>
          </a:p>
          <a:p>
            <a:endParaRPr lang="en-US" dirty="0" smtClean="0"/>
          </a:p>
          <a:p>
            <a:r>
              <a:rPr lang="en-US" dirty="0" smtClean="0"/>
              <a:t>ICU mortality rates are as high as 25%.</a:t>
            </a:r>
          </a:p>
          <a:p>
            <a:endParaRPr lang="en-US" dirty="0" smtClean="0"/>
          </a:p>
          <a:p>
            <a:r>
              <a:rPr lang="en-US" dirty="0" smtClean="0"/>
              <a:t>Accounts for 20% of all health care costs in the US.</a:t>
            </a:r>
          </a:p>
          <a:p>
            <a:endParaRPr lang="en-US" dirty="0" smtClean="0"/>
          </a:p>
          <a:p>
            <a:r>
              <a:rPr lang="en-US" dirty="0" smtClean="0"/>
              <a:t>Reliably assessing severity of illness or trauma crucial to allocating ICU resources, and adjusting treatment plans.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049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Multiparameter</a:t>
            </a:r>
            <a:r>
              <a:rPr lang="en-US" dirty="0" smtClean="0"/>
              <a:t> Intelligent Monitoring in Intensive Care (MIMIC III).</a:t>
            </a:r>
          </a:p>
          <a:p>
            <a:endParaRPr lang="en-US" dirty="0" smtClean="0"/>
          </a:p>
          <a:p>
            <a:r>
              <a:rPr lang="en-US" dirty="0" smtClean="0"/>
              <a:t>Provided by the Laboratory of Computational Physiology at MIT.</a:t>
            </a:r>
          </a:p>
          <a:p>
            <a:endParaRPr lang="en-US" dirty="0" smtClean="0"/>
          </a:p>
          <a:p>
            <a:r>
              <a:rPr lang="en-US" dirty="0" smtClean="0"/>
              <a:t>Contains 25,328 ICU stays from 2001 – 2012.</a:t>
            </a:r>
          </a:p>
          <a:p>
            <a:endParaRPr lang="en-US" dirty="0" smtClean="0"/>
          </a:p>
          <a:p>
            <a:r>
              <a:rPr lang="en-US" dirty="0" smtClean="0"/>
              <a:t>Includes mortality for 9974 patients that died in hospital.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35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features to use?</a:t>
            </a:r>
          </a:p>
          <a:p>
            <a:endParaRPr lang="en-US" dirty="0" smtClean="0"/>
          </a:p>
          <a:p>
            <a:r>
              <a:rPr lang="en-US" dirty="0" smtClean="0"/>
              <a:t>What model to use?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How to evaluate the model?</a:t>
            </a:r>
          </a:p>
          <a:p>
            <a:endParaRPr lang="en-US" dirty="0" smtClean="0"/>
          </a:p>
          <a:p>
            <a:r>
              <a:rPr lang="en-US" dirty="0" smtClean="0"/>
              <a:t>How to tune </a:t>
            </a:r>
            <a:r>
              <a:rPr lang="en-US" dirty="0" err="1" smtClean="0"/>
              <a:t>Hyperparameters</a:t>
            </a:r>
            <a:r>
              <a:rPr lang="en-US" dirty="0" smtClean="0"/>
              <a:t>?</a:t>
            </a:r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Considerations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432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653" y="2209800"/>
            <a:ext cx="8363347" cy="27432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2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Seven </a:t>
            </a:r>
            <a:r>
              <a:rPr lang="en-US" dirty="0" smtClean="0">
                <a:solidFill>
                  <a:schemeClr val="bg1"/>
                </a:solidFill>
              </a:rPr>
              <a:t>Distinct Feature Categories.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Phenotype scores computed from </a:t>
            </a:r>
            <a:r>
              <a:rPr lang="en-US" dirty="0" err="1">
                <a:solidFill>
                  <a:schemeClr val="bg1"/>
                </a:solidFill>
              </a:rPr>
              <a:t>Harutyunyan</a:t>
            </a:r>
            <a:r>
              <a:rPr lang="en-US" dirty="0">
                <a:solidFill>
                  <a:schemeClr val="bg1"/>
                </a:solidFill>
              </a:rPr>
              <a:t> et </a:t>
            </a:r>
            <a:r>
              <a:rPr lang="en-US" dirty="0" smtClean="0">
                <a:solidFill>
                  <a:schemeClr val="bg1"/>
                </a:solidFill>
              </a:rPr>
              <a:t>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SAPS computed using code provided by MIT.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Ecomorbidities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map HADM_ID to ICUSTAY_ID.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Missing values masked.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Mortality based off of EXPIRE_FLAG for patients with a death associated with the ICU.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2243245"/>
              </p:ext>
            </p:extLst>
          </p:nvPr>
        </p:nvGraphicFramePr>
        <p:xfrm>
          <a:off x="4749800" y="506718"/>
          <a:ext cx="4106864" cy="566548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/>
                <a:gridCol w="2074864"/>
              </a:tblGrid>
              <a:tr h="566701">
                <a:tc>
                  <a:txBody>
                    <a:bodyPr/>
                    <a:lstStyle/>
                    <a:p>
                      <a:r>
                        <a:rPr lang="en-US" dirty="0" smtClean="0"/>
                        <a:t>Category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</a:t>
                      </a:r>
                      <a:r>
                        <a:rPr lang="en-US" baseline="0" dirty="0" smtClean="0"/>
                        <a:t> of Features</a:t>
                      </a:r>
                      <a:endParaRPr lang="en-US" dirty="0"/>
                    </a:p>
                  </a:txBody>
                  <a:tcPr/>
                </a:tc>
              </a:tr>
              <a:tr h="69242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Chart Events with Numerical Score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6463</a:t>
                      </a:r>
                      <a:endParaRPr lang="en-US" sz="1800" dirty="0"/>
                    </a:p>
                  </a:txBody>
                  <a:tcPr anchor="ctr"/>
                </a:tc>
              </a:tr>
              <a:tr h="1247233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Medication/ICD9/ Cumulative</a:t>
                      </a:r>
                      <a:r>
                        <a:rPr lang="en-US" sz="1800" baseline="0" dirty="0" smtClean="0"/>
                        <a:t> -</a:t>
                      </a:r>
                      <a:r>
                        <a:rPr lang="en-US" sz="1800" dirty="0" err="1" smtClean="0"/>
                        <a:t>ICUStay</a:t>
                      </a:r>
                      <a:r>
                        <a:rPr lang="en-US" sz="1800" dirty="0" smtClean="0"/>
                        <a:t>/Abnormal -</a:t>
                      </a:r>
                      <a:r>
                        <a:rPr lang="en-US" sz="1800" baseline="0" dirty="0" smtClean="0"/>
                        <a:t> Lab Values </a:t>
                      </a:r>
                      <a:r>
                        <a:rPr lang="en-US" sz="1800" baseline="0" dirty="0" smtClean="0"/>
                        <a:t>Count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3</a:t>
                      </a:r>
                      <a:endParaRPr lang="en-US" sz="1800" dirty="0"/>
                    </a:p>
                  </a:txBody>
                  <a:tcPr anchor="ctr"/>
                </a:tc>
              </a:tr>
              <a:tr h="768538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Binary Last Care Unit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4</a:t>
                      </a:r>
                      <a:endParaRPr lang="en-US" sz="1800" dirty="0"/>
                    </a:p>
                  </a:txBody>
                  <a:tcPr anchor="ctr"/>
                </a:tc>
              </a:tr>
              <a:tr h="671587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Length of Stay (LOS)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 anchor="ctr"/>
                </a:tc>
              </a:tr>
              <a:tr h="768538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Acute Care Phenotype</a:t>
                      </a:r>
                      <a:r>
                        <a:rPr lang="en-US" sz="1800" baseline="0" dirty="0" smtClean="0"/>
                        <a:t> Score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 anchor="ctr"/>
                </a:tc>
              </a:tr>
              <a:tr h="56670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SAPS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17</a:t>
                      </a:r>
                      <a:endParaRPr lang="en-US" sz="1800" dirty="0"/>
                    </a:p>
                  </a:txBody>
                  <a:tcPr anchor="ctr"/>
                </a:tc>
              </a:tr>
              <a:tr h="383764"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Ecomorbidites</a:t>
                      </a:r>
                      <a:endParaRPr lang="en-US" sz="1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 smtClean="0"/>
                        <a:t>30</a:t>
                      </a:r>
                      <a:endParaRPr lang="en-US" sz="1800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238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307" y="1600200"/>
            <a:ext cx="7029385" cy="4525963"/>
          </a:xfrm>
        </p:spPr>
      </p:pic>
    </p:spTree>
    <p:extLst>
      <p:ext uri="{BB962C8B-B14F-4D97-AF65-F5344CB8AC3E}">
        <p14:creationId xmlns:p14="http://schemas.microsoft.com/office/powerpoint/2010/main" val="147441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219201"/>
            <a:ext cx="3525982" cy="2519854"/>
          </a:xfr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219199"/>
            <a:ext cx="3573930" cy="251460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3788906"/>
            <a:ext cx="3657600" cy="25356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3788907"/>
            <a:ext cx="3592980" cy="253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41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White 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1_White 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1_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2_White 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georgia-tech-ppt-template-white-2016</Template>
  <TotalTime>15231</TotalTime>
  <Words>321</Words>
  <Application>Microsoft Office PowerPoint</Application>
  <PresentationFormat>On-screen Show (4:3)</PresentationFormat>
  <Paragraphs>88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7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Custom Design</vt:lpstr>
      <vt:lpstr>Main</vt:lpstr>
      <vt:lpstr>White Main</vt:lpstr>
      <vt:lpstr>1_Custom Design</vt:lpstr>
      <vt:lpstr>1_White Main</vt:lpstr>
      <vt:lpstr>1_Main</vt:lpstr>
      <vt:lpstr>2_White Main</vt:lpstr>
      <vt:lpstr>Predicting Mortality of ICU Patients using Neural Networks</vt:lpstr>
      <vt:lpstr>Overview</vt:lpstr>
      <vt:lpstr>Motivation</vt:lpstr>
      <vt:lpstr>Dataset</vt:lpstr>
      <vt:lpstr>Design Considerations</vt:lpstr>
      <vt:lpstr>Solution Architecture</vt:lpstr>
      <vt:lpstr>Feature Selection</vt:lpstr>
      <vt:lpstr>Model</vt:lpstr>
      <vt:lpstr>Results</vt:lpstr>
      <vt:lpstr>Lessons Learned and Future Work</vt:lpstr>
      <vt:lpstr>Concluding Remarks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Mortality of ICU Patients</dc:title>
  <dc:creator>John Evans</dc:creator>
  <cp:lastModifiedBy>John Evans</cp:lastModifiedBy>
  <cp:revision>35</cp:revision>
  <dcterms:created xsi:type="dcterms:W3CDTF">2018-04-14T19:59:10Z</dcterms:created>
  <dcterms:modified xsi:type="dcterms:W3CDTF">2018-04-25T09:59:55Z</dcterms:modified>
</cp:coreProperties>
</file>

<file path=docProps/thumbnail.jpeg>
</file>